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5" r:id="rId5"/>
    <p:sldId id="266" r:id="rId6"/>
    <p:sldId id="262" r:id="rId7"/>
    <p:sldId id="257" r:id="rId8"/>
    <p:sldId id="258" r:id="rId9"/>
    <p:sldId id="259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1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880F-980F-4478-BBD0-1DD0B512D99F}" type="datetimeFigureOut">
              <a:rPr lang="en-CA" smtClean="0"/>
              <a:t>2013-10-28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CED0-DF91-48FF-8BE3-D0B743AE74E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880F-980F-4478-BBD0-1DD0B512D99F}" type="datetimeFigureOut">
              <a:rPr lang="en-CA" smtClean="0"/>
              <a:t>2013-10-28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CED0-DF91-48FF-8BE3-D0B743AE74E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880F-980F-4478-BBD0-1DD0B512D99F}" type="datetimeFigureOut">
              <a:rPr lang="en-CA" smtClean="0"/>
              <a:t>2013-10-28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CED0-DF91-48FF-8BE3-D0B743AE74E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880F-980F-4478-BBD0-1DD0B512D99F}" type="datetimeFigureOut">
              <a:rPr lang="en-CA" smtClean="0"/>
              <a:t>2013-10-28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CED0-DF91-48FF-8BE3-D0B743AE74E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880F-980F-4478-BBD0-1DD0B512D99F}" type="datetimeFigureOut">
              <a:rPr lang="en-CA" smtClean="0"/>
              <a:t>2013-10-28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CED0-DF91-48FF-8BE3-D0B743AE74E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880F-980F-4478-BBD0-1DD0B512D99F}" type="datetimeFigureOut">
              <a:rPr lang="en-CA" smtClean="0"/>
              <a:t>2013-10-28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CED0-DF91-48FF-8BE3-D0B743AE74E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880F-980F-4478-BBD0-1DD0B512D99F}" type="datetimeFigureOut">
              <a:rPr lang="en-CA" smtClean="0"/>
              <a:t>2013-10-28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CED0-DF91-48FF-8BE3-D0B743AE74E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880F-980F-4478-BBD0-1DD0B512D99F}" type="datetimeFigureOut">
              <a:rPr lang="en-CA" smtClean="0"/>
              <a:t>2013-10-28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CED0-DF91-48FF-8BE3-D0B743AE74E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880F-980F-4478-BBD0-1DD0B512D99F}" type="datetimeFigureOut">
              <a:rPr lang="en-CA" smtClean="0"/>
              <a:t>2013-10-28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CED0-DF91-48FF-8BE3-D0B743AE74E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880F-980F-4478-BBD0-1DD0B512D99F}" type="datetimeFigureOut">
              <a:rPr lang="en-CA" smtClean="0"/>
              <a:t>2013-10-28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CED0-DF91-48FF-8BE3-D0B743AE74E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B880F-980F-4478-BBD0-1DD0B512D99F}" type="datetimeFigureOut">
              <a:rPr lang="en-CA" smtClean="0"/>
              <a:t>2013-10-28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CED0-DF91-48FF-8BE3-D0B743AE74E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B880F-980F-4478-BBD0-1DD0B512D99F}" type="datetimeFigureOut">
              <a:rPr lang="en-CA" smtClean="0"/>
              <a:t>2013-10-28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FCED0-DF91-48FF-8BE3-D0B743AE74E8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LBI – </a:t>
            </a:r>
            <a:r>
              <a:rPr lang="en-CA" dirty="0" smtClean="0">
                <a:solidFill>
                  <a:srgbClr val="FF0000"/>
                </a:solidFill>
              </a:rPr>
              <a:t>Forest Health</a:t>
            </a:r>
            <a:r>
              <a:rPr lang="en-CA" dirty="0" smtClean="0"/>
              <a:t>, Selkirk District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b="1" dirty="0" smtClean="0"/>
              <a:t>Dean Christianson, Stewardship Forester</a:t>
            </a:r>
            <a:endParaRPr lang="en-CA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n-CA" sz="3600" u="sng" dirty="0" smtClean="0"/>
              <a:t>FY13 Accomplishments</a:t>
            </a:r>
            <a:endParaRPr lang="en-CA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472608"/>
          </a:xfrm>
        </p:spPr>
        <p:txBody>
          <a:bodyPr>
            <a:normAutofit fontScale="70000" lnSpcReduction="20000"/>
          </a:bodyPr>
          <a:lstStyle/>
          <a:p>
            <a:endParaRPr lang="en-CA" sz="2900" dirty="0" smtClean="0"/>
          </a:p>
          <a:p>
            <a:r>
              <a:rPr lang="en-CA" sz="2900" dirty="0" smtClean="0"/>
              <a:t>Budget was $584,166, spent most of it</a:t>
            </a:r>
            <a:endParaRPr lang="en-CA" sz="2900" dirty="0"/>
          </a:p>
          <a:p>
            <a:r>
              <a:rPr lang="en-CA" sz="2900" dirty="0" smtClean="0"/>
              <a:t>Detailed </a:t>
            </a:r>
            <a:r>
              <a:rPr lang="en-CA" sz="2900" dirty="0" smtClean="0">
                <a:solidFill>
                  <a:srgbClr val="FF0000"/>
                </a:solidFill>
              </a:rPr>
              <a:t>IBM</a:t>
            </a:r>
            <a:r>
              <a:rPr lang="en-CA" sz="2900" dirty="0" smtClean="0"/>
              <a:t> Flight in all or portions of 3 BMUs in Kootenay Lake, 5 BMUs in Boundary, 3? BMUs in Golden under contract</a:t>
            </a:r>
          </a:p>
          <a:p>
            <a:endParaRPr lang="en-CA" sz="2900" dirty="0" smtClean="0"/>
          </a:p>
          <a:p>
            <a:r>
              <a:rPr lang="en-CA" sz="2900" dirty="0" smtClean="0"/>
              <a:t>Kootenay Lake </a:t>
            </a:r>
            <a:r>
              <a:rPr lang="en-CA" sz="2900" dirty="0" smtClean="0">
                <a:solidFill>
                  <a:srgbClr val="FF0000"/>
                </a:solidFill>
              </a:rPr>
              <a:t>IBM</a:t>
            </a:r>
            <a:r>
              <a:rPr lang="en-CA" sz="2900" dirty="0" smtClean="0"/>
              <a:t> surveys and fall &amp; Burn</a:t>
            </a:r>
          </a:p>
          <a:p>
            <a:pPr lvl="1"/>
            <a:r>
              <a:rPr lang="en-CA" sz="2900" dirty="0" smtClean="0"/>
              <a:t>Very low infestation rate found from flight and on ground.</a:t>
            </a:r>
          </a:p>
          <a:p>
            <a:pPr lvl="1"/>
            <a:r>
              <a:rPr lang="en-CA" sz="2900" dirty="0" smtClean="0"/>
              <a:t>154 Star probes</a:t>
            </a:r>
          </a:p>
          <a:p>
            <a:pPr lvl="1"/>
            <a:r>
              <a:rPr lang="en-CA" sz="2900" dirty="0" smtClean="0">
                <a:solidFill>
                  <a:srgbClr val="FF0000"/>
                </a:solidFill>
              </a:rPr>
              <a:t>273</a:t>
            </a:r>
            <a:r>
              <a:rPr lang="en-CA" sz="2900" dirty="0" smtClean="0"/>
              <a:t> trees felled and burned</a:t>
            </a:r>
          </a:p>
          <a:p>
            <a:pPr lvl="1"/>
            <a:endParaRPr lang="en-CA" sz="2900" dirty="0" smtClean="0"/>
          </a:p>
          <a:p>
            <a:r>
              <a:rPr lang="en-CA" sz="2900" dirty="0" smtClean="0"/>
              <a:t>Boundary </a:t>
            </a:r>
            <a:r>
              <a:rPr lang="en-CA" sz="2900" dirty="0" smtClean="0">
                <a:solidFill>
                  <a:srgbClr val="FF0000"/>
                </a:solidFill>
              </a:rPr>
              <a:t>IBM</a:t>
            </a:r>
            <a:r>
              <a:rPr lang="en-CA" sz="2900" dirty="0" smtClean="0"/>
              <a:t> surveys and Fall &amp; Burn</a:t>
            </a:r>
          </a:p>
          <a:p>
            <a:pPr lvl="1"/>
            <a:r>
              <a:rPr lang="en-CA" sz="2900" dirty="0" smtClean="0"/>
              <a:t>Much higher green attack levels, treatment in West Grand Forks Unit around Phoenix area and in SE portion of Main Kettle BMU (treated previous year as well)</a:t>
            </a:r>
          </a:p>
          <a:p>
            <a:pPr lvl="1"/>
            <a:r>
              <a:rPr lang="en-CA" sz="2900" dirty="0" smtClean="0"/>
              <a:t>Insufficient harvesting support and unable to treat entire suppression unit with funds – areas no longer classified as Suppression</a:t>
            </a:r>
          </a:p>
          <a:p>
            <a:pPr lvl="1"/>
            <a:r>
              <a:rPr lang="en-CA" sz="2900" dirty="0" smtClean="0"/>
              <a:t>445</a:t>
            </a:r>
            <a:r>
              <a:rPr lang="en-CA" sz="2900" dirty="0" smtClean="0"/>
              <a:t> Star probes</a:t>
            </a:r>
          </a:p>
          <a:p>
            <a:pPr lvl="1"/>
            <a:r>
              <a:rPr lang="en-CA" sz="2900" dirty="0" smtClean="0">
                <a:solidFill>
                  <a:srgbClr val="FF0000"/>
                </a:solidFill>
              </a:rPr>
              <a:t>2137</a:t>
            </a:r>
            <a:r>
              <a:rPr lang="en-CA" sz="2900" dirty="0" smtClean="0"/>
              <a:t> trees felled and burned</a:t>
            </a:r>
          </a:p>
          <a:p>
            <a:endParaRPr lang="en-C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n-CA" sz="3600" b="1" u="sng" dirty="0" smtClean="0"/>
              <a:t>FY13 Accomplishments Cont’d</a:t>
            </a:r>
            <a:endParaRPr lang="en-CA" sz="3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Detailed </a:t>
            </a:r>
            <a:r>
              <a:rPr lang="en-CA" dirty="0" smtClean="0">
                <a:solidFill>
                  <a:srgbClr val="FF0000"/>
                </a:solidFill>
              </a:rPr>
              <a:t>IBD</a:t>
            </a:r>
            <a:r>
              <a:rPr lang="en-CA" dirty="0" smtClean="0"/>
              <a:t> flight in Arrow, Boundary &amp; Kootenay Lake suppression units by staff</a:t>
            </a:r>
          </a:p>
          <a:p>
            <a:r>
              <a:rPr lang="en-CA" dirty="0" smtClean="0">
                <a:solidFill>
                  <a:srgbClr val="FF0000"/>
                </a:solidFill>
              </a:rPr>
              <a:t>IBD</a:t>
            </a:r>
            <a:r>
              <a:rPr lang="en-CA" dirty="0" smtClean="0"/>
              <a:t> Ground Surveys under contract in Arrow &amp; Kootenay Lake</a:t>
            </a:r>
          </a:p>
          <a:p>
            <a:pPr lvl="1"/>
            <a:r>
              <a:rPr lang="en-CA" dirty="0" smtClean="0"/>
              <a:t>26.4 km of ground surveys, very low green attack found</a:t>
            </a:r>
          </a:p>
          <a:p>
            <a:endParaRPr lang="en-C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413" y="214313"/>
            <a:ext cx="8639175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41052"/>
            <a:ext cx="8160001" cy="615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CA" sz="3600" b="1" u="sng" dirty="0" smtClean="0"/>
              <a:t>F14 Plans and accomplishments</a:t>
            </a:r>
            <a:endParaRPr lang="en-CA" sz="3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70000" lnSpcReduction="20000"/>
          </a:bodyPr>
          <a:lstStyle/>
          <a:p>
            <a:r>
              <a:rPr lang="en-CA" dirty="0" smtClean="0"/>
              <a:t>Budget was $37,000 – spent on detailed flights</a:t>
            </a:r>
          </a:p>
          <a:p>
            <a:r>
              <a:rPr lang="en-CA" dirty="0" smtClean="0">
                <a:solidFill>
                  <a:srgbClr val="FF0000"/>
                </a:solidFill>
              </a:rPr>
              <a:t>IBM</a:t>
            </a:r>
            <a:r>
              <a:rPr lang="en-CA" dirty="0" smtClean="0"/>
              <a:t> detailed flight for all of Kootenay Lake 3 BMUs (</a:t>
            </a:r>
            <a:r>
              <a:rPr lang="en-CA" dirty="0" err="1" smtClean="0"/>
              <a:t>Yahk</a:t>
            </a:r>
            <a:r>
              <a:rPr lang="en-CA" dirty="0" smtClean="0"/>
              <a:t> Area) completed</a:t>
            </a:r>
          </a:p>
          <a:p>
            <a:pPr lvl="1"/>
            <a:r>
              <a:rPr lang="en-CA" dirty="0" smtClean="0"/>
              <a:t>Higher red #s noted this year</a:t>
            </a:r>
          </a:p>
          <a:p>
            <a:pPr lvl="1"/>
            <a:r>
              <a:rPr lang="en-CA" dirty="0" smtClean="0"/>
              <a:t>Currently $54K of surplus to spend in </a:t>
            </a:r>
            <a:r>
              <a:rPr lang="en-CA" dirty="0" err="1" smtClean="0"/>
              <a:t>Yahk</a:t>
            </a:r>
            <a:r>
              <a:rPr lang="en-CA" dirty="0" smtClean="0"/>
              <a:t> area surveying and F&amp;B on </a:t>
            </a:r>
            <a:r>
              <a:rPr lang="en-CA" dirty="0" smtClean="0">
                <a:solidFill>
                  <a:srgbClr val="FF0000"/>
                </a:solidFill>
              </a:rPr>
              <a:t>IBM</a:t>
            </a:r>
          </a:p>
          <a:p>
            <a:pPr lvl="1"/>
            <a:r>
              <a:rPr lang="en-CA" dirty="0" smtClean="0"/>
              <a:t>Insufficient funds to survey &amp; treat all nodes identified, targeting easiest access points with Hawkins BMU as 1</a:t>
            </a:r>
            <a:r>
              <a:rPr lang="en-CA" baseline="30000" dirty="0" smtClean="0"/>
              <a:t>st</a:t>
            </a:r>
            <a:r>
              <a:rPr lang="en-CA" dirty="0" smtClean="0"/>
              <a:t> priority</a:t>
            </a:r>
          </a:p>
          <a:p>
            <a:pPr lvl="1"/>
            <a:r>
              <a:rPr lang="en-CA" dirty="0" smtClean="0"/>
              <a:t>May be more surplus $s coming, no guarantee</a:t>
            </a:r>
          </a:p>
          <a:p>
            <a:pPr lvl="1"/>
            <a:endParaRPr lang="en-CA" dirty="0" smtClean="0"/>
          </a:p>
          <a:p>
            <a:r>
              <a:rPr lang="en-CA" dirty="0" smtClean="0">
                <a:solidFill>
                  <a:srgbClr val="FF0000"/>
                </a:solidFill>
              </a:rPr>
              <a:t>IBD</a:t>
            </a:r>
            <a:r>
              <a:rPr lang="en-CA" dirty="0" smtClean="0"/>
              <a:t> flight for portions of Kootenay Lake and most of Arrow TSA suppression units completed</a:t>
            </a:r>
          </a:p>
          <a:p>
            <a:pPr lvl="1"/>
            <a:r>
              <a:rPr lang="en-CA" dirty="0" smtClean="0"/>
              <a:t>Data not compiled yet, looks similar to last year in general, hot spots – Pend </a:t>
            </a:r>
            <a:r>
              <a:rPr lang="en-CA" dirty="0" err="1" smtClean="0"/>
              <a:t>D’Oreille</a:t>
            </a:r>
            <a:r>
              <a:rPr lang="en-CA" dirty="0" smtClean="0"/>
              <a:t>, Hills, North end of Kootenay Lake</a:t>
            </a:r>
          </a:p>
          <a:p>
            <a:pPr lvl="1"/>
            <a:r>
              <a:rPr lang="en-CA" dirty="0" smtClean="0"/>
              <a:t>Insufficient funds to complete all suppression BMUs in the 3 TSAs</a:t>
            </a:r>
            <a:endParaRPr lang="en-C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b="1" u="sng" dirty="0" smtClean="0"/>
              <a:t>2013 Overview Flight Trends</a:t>
            </a:r>
            <a:endParaRPr lang="en-CA" sz="3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>
              <a:buNone/>
            </a:pPr>
            <a:r>
              <a:rPr lang="en-CA" b="1" dirty="0" smtClean="0">
                <a:solidFill>
                  <a:srgbClr val="FF0000"/>
                </a:solidFill>
              </a:rPr>
              <a:t>Balsam Bark Beetle</a:t>
            </a:r>
          </a:p>
          <a:p>
            <a:pPr lvl="1"/>
            <a:r>
              <a:rPr lang="en-CA" b="1" dirty="0" smtClean="0"/>
              <a:t>Arrow 			-Down slightly</a:t>
            </a:r>
          </a:p>
          <a:p>
            <a:pPr lvl="1"/>
            <a:r>
              <a:rPr lang="en-CA" b="1" dirty="0" smtClean="0"/>
              <a:t>Boundary		-Up</a:t>
            </a:r>
          </a:p>
          <a:p>
            <a:pPr lvl="1"/>
            <a:r>
              <a:rPr lang="en-CA" b="1" dirty="0" smtClean="0"/>
              <a:t>Kootenay Lake</a:t>
            </a:r>
            <a:r>
              <a:rPr lang="en-CA" b="1" dirty="0" smtClean="0"/>
              <a:t>	-Down</a:t>
            </a:r>
            <a:endParaRPr lang="en-CA" b="1" dirty="0" smtClean="0"/>
          </a:p>
          <a:p>
            <a:pPr lvl="1"/>
            <a:r>
              <a:rPr lang="en-CA" b="1" dirty="0" smtClean="0"/>
              <a:t>Golden </a:t>
            </a:r>
            <a:r>
              <a:rPr lang="en-CA" b="1" dirty="0" smtClean="0"/>
              <a:t>		-Up</a:t>
            </a:r>
            <a:endParaRPr lang="en-CA" b="1" dirty="0" smtClean="0"/>
          </a:p>
          <a:p>
            <a:pPr lvl="1"/>
            <a:r>
              <a:rPr lang="en-CA" b="1" dirty="0" smtClean="0"/>
              <a:t>Revelstoke</a:t>
            </a:r>
            <a:r>
              <a:rPr lang="en-CA" b="1" dirty="0" smtClean="0"/>
              <a:t>		-Up</a:t>
            </a:r>
          </a:p>
          <a:p>
            <a:pPr lvl="1">
              <a:buNone/>
            </a:pPr>
            <a:endParaRPr lang="en-CA" b="1" dirty="0" smtClean="0"/>
          </a:p>
          <a:p>
            <a:pPr>
              <a:buNone/>
            </a:pPr>
            <a:r>
              <a:rPr lang="en-CA" b="1" dirty="0" smtClean="0">
                <a:solidFill>
                  <a:srgbClr val="00B050"/>
                </a:solidFill>
              </a:rPr>
              <a:t>Spruce Bark Beetle </a:t>
            </a:r>
          </a:p>
          <a:p>
            <a:pPr lvl="1">
              <a:buNone/>
            </a:pPr>
            <a:r>
              <a:rPr lang="en-CA" b="1" dirty="0" smtClean="0"/>
              <a:t>- Not on radar!</a:t>
            </a:r>
            <a:endParaRPr lang="en-CA" b="1" dirty="0" smtClean="0"/>
          </a:p>
          <a:p>
            <a:pPr lvl="1"/>
            <a:endParaRPr lang="en-CA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n-CA" sz="3600" b="1" u="sng" dirty="0" smtClean="0"/>
              <a:t>2013 Overview Flight Trends cont’d</a:t>
            </a:r>
            <a:endParaRPr lang="en-CA" sz="3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b="1" dirty="0" smtClean="0">
                <a:solidFill>
                  <a:srgbClr val="FF0000"/>
                </a:solidFill>
              </a:rPr>
              <a:t>Douglas-fir </a:t>
            </a:r>
            <a:r>
              <a:rPr lang="en-CA" b="1" dirty="0" smtClean="0">
                <a:solidFill>
                  <a:srgbClr val="FF0000"/>
                </a:solidFill>
              </a:rPr>
              <a:t>Bark Beetle</a:t>
            </a:r>
          </a:p>
          <a:p>
            <a:pPr lvl="1"/>
            <a:r>
              <a:rPr lang="en-CA" b="1" dirty="0" smtClean="0"/>
              <a:t>Arrow 			 -Up</a:t>
            </a:r>
          </a:p>
          <a:p>
            <a:pPr lvl="1"/>
            <a:r>
              <a:rPr lang="en-CA" b="1" dirty="0" smtClean="0"/>
              <a:t>Boundary		-Up</a:t>
            </a:r>
          </a:p>
          <a:p>
            <a:pPr lvl="1"/>
            <a:r>
              <a:rPr lang="en-CA" b="1" dirty="0" smtClean="0"/>
              <a:t>Kootenay Lake	-Up</a:t>
            </a:r>
          </a:p>
          <a:p>
            <a:pPr lvl="1"/>
            <a:r>
              <a:rPr lang="en-CA" b="1" dirty="0" smtClean="0"/>
              <a:t>Golden 		-Up slightly</a:t>
            </a:r>
          </a:p>
          <a:p>
            <a:pPr lvl="1"/>
            <a:r>
              <a:rPr lang="en-CA" b="1" dirty="0" smtClean="0"/>
              <a:t>Revelstoke		-Up</a:t>
            </a:r>
          </a:p>
          <a:p>
            <a:endParaRPr lang="en-C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n-CA" sz="3600" b="1" u="sng" dirty="0" smtClean="0"/>
              <a:t>2013 Overview Flight Trends cont’d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b="1" dirty="0" smtClean="0">
                <a:solidFill>
                  <a:srgbClr val="FF0000"/>
                </a:solidFill>
              </a:rPr>
              <a:t>Mountain Pine Beetle </a:t>
            </a:r>
            <a:r>
              <a:rPr lang="en-CA" b="1" dirty="0" smtClean="0"/>
              <a:t>- </a:t>
            </a:r>
            <a:r>
              <a:rPr lang="en-CA" b="1" dirty="0" err="1" smtClean="0"/>
              <a:t>Pli</a:t>
            </a:r>
            <a:endParaRPr lang="en-CA" b="1" dirty="0" smtClean="0"/>
          </a:p>
          <a:p>
            <a:pPr lvl="1"/>
            <a:r>
              <a:rPr lang="en-CA" b="1" dirty="0" smtClean="0"/>
              <a:t>Arrow 			 -Down</a:t>
            </a:r>
          </a:p>
          <a:p>
            <a:pPr lvl="1"/>
            <a:r>
              <a:rPr lang="en-CA" b="1" dirty="0" smtClean="0"/>
              <a:t>Boundary		-Up</a:t>
            </a:r>
          </a:p>
          <a:p>
            <a:pPr lvl="1"/>
            <a:r>
              <a:rPr lang="en-CA" b="1" dirty="0" smtClean="0"/>
              <a:t>Kootenay Lake	-Down</a:t>
            </a:r>
          </a:p>
          <a:p>
            <a:pPr lvl="1"/>
            <a:r>
              <a:rPr lang="en-CA" b="1" dirty="0" smtClean="0"/>
              <a:t>Golden 		-Stable</a:t>
            </a:r>
          </a:p>
          <a:p>
            <a:pPr lvl="1"/>
            <a:r>
              <a:rPr lang="en-CA" b="1" dirty="0" smtClean="0"/>
              <a:t>Revelstoke		-Stable</a:t>
            </a:r>
          </a:p>
          <a:p>
            <a:endParaRPr lang="en-C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FY15 Budget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IBD/IBS &amp; IBM detailed surveys and IBM Fall &amp; Burn - $746,000 requested</a:t>
            </a:r>
            <a:endParaRPr lang="en-C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Actions required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Require additional immediate action harvesting support, ideally on smaller units to reduce losses, LBI costs and hopefully reduce IBM levels.</a:t>
            </a:r>
          </a:p>
          <a:p>
            <a:r>
              <a:rPr lang="en-CA" dirty="0" smtClean="0"/>
              <a:t>Recommend Licencees monitor harvest units for post harvest </a:t>
            </a:r>
            <a:r>
              <a:rPr lang="en-CA" dirty="0" err="1" smtClean="0"/>
              <a:t>blowdown</a:t>
            </a:r>
            <a:r>
              <a:rPr lang="en-CA" dirty="0" smtClean="0"/>
              <a:t> and salvage or trap tree as necessary to minimize and / or reduce future IBD losses</a:t>
            </a:r>
            <a:endParaRPr lang="en-C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404</Words>
  <Application>Microsoft Office PowerPoint</Application>
  <PresentationFormat>On-screen Show (4:3)</PresentationFormat>
  <Paragraphs>61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LBI – Forest Health, Selkirk District</vt:lpstr>
      <vt:lpstr>FY13 Accomplishments</vt:lpstr>
      <vt:lpstr>FY13 Accomplishments Cont’d</vt:lpstr>
      <vt:lpstr>Slide 4</vt:lpstr>
      <vt:lpstr>Slide 5</vt:lpstr>
      <vt:lpstr>F14 Plans and accomplishments</vt:lpstr>
      <vt:lpstr>2013 Overview Flight Trends</vt:lpstr>
      <vt:lpstr>2013 Overview Flight Trends cont’d</vt:lpstr>
      <vt:lpstr>2013 Overview Flight Trends cont’d</vt:lpstr>
      <vt:lpstr>FY15 Budget</vt:lpstr>
      <vt:lpstr>Actions required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LBI – Forest Health, Selkirk District</dc:title>
  <dc:creator>ddchrist</dc:creator>
  <cp:lastModifiedBy>ddchrist</cp:lastModifiedBy>
  <cp:revision>9</cp:revision>
  <dcterms:created xsi:type="dcterms:W3CDTF">2013-10-28T20:20:01Z</dcterms:created>
  <dcterms:modified xsi:type="dcterms:W3CDTF">2013-10-28T21:43:35Z</dcterms:modified>
</cp:coreProperties>
</file>